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7620000" cy="9906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main" initials="R" lastIdx="1" clrIdx="0">
    <p:extLst>
      <p:ext uri="{19B8F6BF-5375-455C-9EA6-DF929625EA0E}">
        <p15:presenceInfo xmlns:p15="http://schemas.microsoft.com/office/powerpoint/2012/main" userId="S::Romain.Praud@audioptic.fr::290209b9-2c43-44a1-999d-ad789ae37393" providerId="AD"/>
      </p:ext>
    </p:extLst>
  </p:cmAuthor>
  <p:cmAuthor id="2" name="ORSSAUD Christophe" initials="OC" lastIdx="4" clrIdx="1">
    <p:extLst>
      <p:ext uri="{19B8F6BF-5375-455C-9EA6-DF929625EA0E}">
        <p15:presenceInfo xmlns:p15="http://schemas.microsoft.com/office/powerpoint/2012/main" userId="S-1-5-21-3834895988-1951830915-283893654-2460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9416" autoAdjust="0"/>
  </p:normalViewPr>
  <p:slideViewPr>
    <p:cSldViewPr>
      <p:cViewPr>
        <p:scale>
          <a:sx n="88" d="100"/>
          <a:sy n="88" d="100"/>
        </p:scale>
        <p:origin x="68" y="-30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ud, Romain" userId="290209b9-2c43-44a1-999d-ad789ae37393" providerId="ADAL" clId="{C5F17F1D-6699-4448-BDC5-0192D151F524}"/>
    <pc:docChg chg="modSld">
      <pc:chgData name="Praud, Romain" userId="290209b9-2c43-44a1-999d-ad789ae37393" providerId="ADAL" clId="{C5F17F1D-6699-4448-BDC5-0192D151F524}" dt="2025-09-25T10:50:19.858" v="150" actId="20577"/>
      <pc:docMkLst>
        <pc:docMk/>
      </pc:docMkLst>
      <pc:sldChg chg="modSp mod">
        <pc:chgData name="Praud, Romain" userId="290209b9-2c43-44a1-999d-ad789ae37393" providerId="ADAL" clId="{C5F17F1D-6699-4448-BDC5-0192D151F524}" dt="2025-09-25T10:50:19.858" v="150" actId="20577"/>
        <pc:sldMkLst>
          <pc:docMk/>
          <pc:sldMk cId="0" sldId="257"/>
        </pc:sldMkLst>
        <pc:spChg chg="mod">
          <ac:chgData name="Praud, Romain" userId="290209b9-2c43-44a1-999d-ad789ae37393" providerId="ADAL" clId="{C5F17F1D-6699-4448-BDC5-0192D151F524}" dt="2025-09-25T10:50:19.858" v="150" actId="20577"/>
          <ac:spMkLst>
            <pc:docMk/>
            <pc:sldMk cId="0" sldId="257"/>
            <ac:spMk id="2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26819" y="2601557"/>
            <a:ext cx="2281449" cy="24214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529584" y="5023148"/>
            <a:ext cx="2381967" cy="29775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463551" y="1257300"/>
            <a:ext cx="7785103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1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5410200" cy="1048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05410" marR="5080" indent="-93345" algn="ctr">
              <a:lnSpc>
                <a:spcPct val="100000"/>
              </a:lnSpc>
              <a:spcBef>
                <a:spcPts val="110"/>
              </a:spcBef>
            </a:pPr>
            <a:r>
              <a:rPr sz="3350" b="0" spc="-55" dirty="0">
                <a:solidFill>
                  <a:srgbClr val="FFFFFF"/>
                </a:solidFill>
                <a:latin typeface="Calibri Light"/>
                <a:cs typeface="Calibri Light"/>
              </a:rPr>
              <a:t>ASSOCIATION</a:t>
            </a:r>
            <a:r>
              <a:rPr sz="3350" b="0" spc="-1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50" b="0" spc="-30" dirty="0">
                <a:solidFill>
                  <a:srgbClr val="FFFFFF"/>
                </a:solidFill>
                <a:latin typeface="Calibri Light"/>
                <a:cs typeface="Calibri Light"/>
              </a:rPr>
              <a:t>FRANCAISE  </a:t>
            </a:r>
            <a:r>
              <a:rPr sz="3350" b="0" spc="-60" dirty="0">
                <a:solidFill>
                  <a:srgbClr val="FFFFFF"/>
                </a:solidFill>
                <a:latin typeface="Calibri Light"/>
                <a:cs typeface="Calibri Light"/>
              </a:rPr>
              <a:t>D'OPHTALMO-PÉDIATRIE</a:t>
            </a:r>
            <a:endParaRPr sz="335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80005" y="1905000"/>
            <a:ext cx="3491865" cy="4737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950" b="0" spc="-30" dirty="0">
                <a:solidFill>
                  <a:srgbClr val="FFFFFF"/>
                </a:solidFill>
                <a:latin typeface="Calibri Light"/>
                <a:cs typeface="Calibri Light"/>
              </a:rPr>
              <a:t>Samedi </a:t>
            </a:r>
            <a:r>
              <a:rPr lang="fr-FR" sz="2950" b="0" spc="-15" dirty="0">
                <a:solidFill>
                  <a:srgbClr val="FFFFFF"/>
                </a:solidFill>
                <a:latin typeface="Calibri Light"/>
                <a:cs typeface="Calibri Light"/>
              </a:rPr>
              <a:t>17</a:t>
            </a:r>
            <a:r>
              <a:rPr sz="2950" b="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950" b="0" spc="-30" dirty="0">
                <a:solidFill>
                  <a:srgbClr val="FFFFFF"/>
                </a:solidFill>
                <a:latin typeface="Calibri Light"/>
                <a:cs typeface="Calibri Light"/>
              </a:rPr>
              <a:t>Janvier</a:t>
            </a:r>
            <a:r>
              <a:rPr sz="2950" b="0" spc="-229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950" b="0" spc="-20" dirty="0">
                <a:solidFill>
                  <a:srgbClr val="FFFFFF"/>
                </a:solidFill>
                <a:latin typeface="Calibri Light"/>
                <a:cs typeface="Calibri Light"/>
              </a:rPr>
              <a:t>20</a:t>
            </a:r>
            <a:r>
              <a:rPr lang="fr-FR" sz="2950" b="0" spc="-20" dirty="0">
                <a:solidFill>
                  <a:srgbClr val="FFFFFF"/>
                </a:solidFill>
                <a:latin typeface="Calibri Light"/>
                <a:cs typeface="Calibri Light"/>
              </a:rPr>
              <a:t>26</a:t>
            </a:r>
            <a:endParaRPr sz="295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2705" y="8305800"/>
            <a:ext cx="3488690" cy="135001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62230" algn="ctr">
              <a:lnSpc>
                <a:spcPct val="100000"/>
              </a:lnSpc>
              <a:spcBef>
                <a:spcPts val="575"/>
              </a:spcBef>
            </a:pP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Maison de </a:t>
            </a:r>
            <a:r>
              <a:rPr sz="2500" b="1" i="1" dirty="0">
                <a:solidFill>
                  <a:srgbClr val="FFFFFF"/>
                </a:solidFill>
                <a:latin typeface="Monotype Corsiva"/>
                <a:cs typeface="Monotype Corsiva"/>
              </a:rPr>
              <a:t>l’Amérique</a:t>
            </a:r>
            <a:r>
              <a:rPr sz="2500" b="1" i="1" spc="-60" dirty="0">
                <a:solidFill>
                  <a:srgbClr val="FFFFFF"/>
                </a:solidFill>
                <a:latin typeface="Monotype Corsiva"/>
                <a:cs typeface="Monotype Corsiva"/>
              </a:rPr>
              <a:t> </a:t>
            </a: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Latine</a:t>
            </a:r>
            <a:endParaRPr sz="2500" dirty="0">
              <a:latin typeface="Monotype Corsiva"/>
              <a:cs typeface="Monotype Corsiva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217, </a:t>
            </a:r>
            <a:r>
              <a:rPr sz="2500" b="1" i="1" spc="10" dirty="0">
                <a:solidFill>
                  <a:srgbClr val="FFFFFF"/>
                </a:solidFill>
                <a:latin typeface="Monotype Corsiva"/>
                <a:cs typeface="Monotype Corsiva"/>
              </a:rPr>
              <a:t>Boulevard</a:t>
            </a:r>
            <a:r>
              <a:rPr sz="2500" b="1" i="1" spc="-95" dirty="0">
                <a:solidFill>
                  <a:srgbClr val="FFFFFF"/>
                </a:solidFill>
                <a:latin typeface="Monotype Corsiva"/>
                <a:cs typeface="Monotype Corsiva"/>
              </a:rPr>
              <a:t> </a:t>
            </a:r>
            <a:r>
              <a:rPr sz="2500" b="1" i="1" spc="5" dirty="0">
                <a:solidFill>
                  <a:srgbClr val="FFFFFF"/>
                </a:solidFill>
                <a:latin typeface="Monotype Corsiva"/>
                <a:cs typeface="Monotype Corsiva"/>
              </a:rPr>
              <a:t>Saint-Germain</a:t>
            </a:r>
            <a:endParaRPr sz="2500" dirty="0">
              <a:latin typeface="Monotype Corsiva"/>
              <a:cs typeface="Monotype Corsiva"/>
            </a:endParaRPr>
          </a:p>
          <a:p>
            <a:pPr marL="63500" algn="ctr">
              <a:lnSpc>
                <a:spcPct val="100000"/>
              </a:lnSpc>
              <a:spcBef>
                <a:spcPts val="470"/>
              </a:spcBef>
              <a:tabLst>
                <a:tab pos="909955" algn="l"/>
              </a:tabLst>
            </a:pPr>
            <a:r>
              <a:rPr sz="2500" b="1" i="1" spc="10" dirty="0">
                <a:solidFill>
                  <a:srgbClr val="FFFFFF"/>
                </a:solidFill>
                <a:latin typeface="Monotype Corsiva"/>
                <a:cs typeface="Monotype Corsiva"/>
              </a:rPr>
              <a:t>75007	PARIS</a:t>
            </a:r>
            <a:endParaRPr sz="2500" dirty="0">
              <a:latin typeface="Monotype Corsiva"/>
              <a:cs typeface="Monotype Corsi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473710" y="388366"/>
            <a:ext cx="533400" cy="57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33135" y="388366"/>
            <a:ext cx="533400" cy="57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34473" y="176761"/>
            <a:ext cx="7151054" cy="9610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450215" algn="l"/>
              </a:tabLst>
            </a:pPr>
            <a:r>
              <a:rPr lang="fr-F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ASSOCIATION FRANCAISE D’OPHTALMO-PEDIATRIE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tabLst>
                <a:tab pos="450215" algn="l"/>
              </a:tabLst>
            </a:pPr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MAISON DE L’ AMERIQUE LATINE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  <a:tabLst>
                <a:tab pos="450215" algn="l"/>
              </a:tabLst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PRESENCE PHYSIQUE ET VIDEO-CONFERENCE</a:t>
            </a:r>
            <a:r>
              <a:rPr lang="fr-FR" sz="10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ctr">
              <a:lnSpc>
                <a:spcPct val="107000"/>
              </a:lnSpc>
              <a:spcBef>
                <a:spcPts val="600"/>
              </a:spcBef>
              <a:tabLst>
                <a:tab pos="450215" algn="l"/>
              </a:tabLst>
            </a:pPr>
            <a:r>
              <a:rPr lang="fr-FR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SAMEDI 17 JANVIER 2026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buNone/>
              <a:tabLst>
                <a:tab pos="450215" algn="l"/>
              </a:tabLst>
            </a:pP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05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session : 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MYOPIE DE L’ENFANT : QUELLES NOUVEAUTES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 : Pr B. BREMOND GIGNAC – Dr A AZIZ 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00 	Accueil des participants	C.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Orssaud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05	Les complications de la myopie chez l’enfant	A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Daruich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20	Les particularités de l’examen oculomoteur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en fonction de la réfraction	M Fauveau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 indent="-630555"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35	Freination de la myopie par collyres et verres : nouveautés	D Bremond Gignac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 h 50	Les autres méthodes de freinations	A Muselier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885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05	Discussion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15 	Pause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</a:t>
            </a:r>
            <a:r>
              <a:rPr lang="fr-FR" sz="105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nde</a:t>
            </a: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session :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4591050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INFLAMMATION OCULAIRE EN OPHTALMO PEDIATRIE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4591050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 : Pr M. ROBERT - Pr JL DUFIER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  <a:tabLst>
                <a:tab pos="4591050" algn="l"/>
              </a:tabLst>
            </a:pPr>
            <a:r>
              <a:rPr lang="fr-FR" sz="105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h 45	Pathologie inflammatoire de la surface oculaire	G </a:t>
            </a:r>
            <a:r>
              <a:rPr lang="fr-FR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Marchione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00	Orientation diagnostiques devant une uvéite antérieure de l’enfant	C Couret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15	Nouvelles classifications des névrites optiques		M Robert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30	Nouveautés diagno</a:t>
            </a: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stique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des inflammations rétiniennes		N </a:t>
            </a:r>
            <a:r>
              <a:rPr lang="fr-FR" sz="105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Stolowy</a:t>
            </a:r>
            <a:endParaRPr lang="fr-FR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15000"/>
              </a:lnSpc>
              <a:buNone/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h 45	Discussion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2790825" algn="l"/>
                <a:tab pos="4591050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h 00	Conférencier Invité : 	Pr J Caton de l’Académie Nationale de Médecine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  <a:tab pos="279082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Histoire de la chronophotographie: </a:t>
            </a:r>
            <a:r>
              <a:rPr lang="fr-FR" sz="105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buNone/>
              <a:tabLst>
                <a:tab pos="630238" algn="l"/>
                <a:tab pos="2057400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une aventure d'Etienne Jules Marey et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Eadweard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Muybridge </a:t>
            </a:r>
          </a:p>
          <a:p>
            <a:pPr>
              <a:lnSpc>
                <a:spcPct val="115000"/>
              </a:lnSpc>
              <a:buNone/>
              <a:tabLst>
                <a:tab pos="630238" algn="l"/>
                <a:tab pos="2057400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à Louis et Auguste Lumière et l'invention du cinématographe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h 00 	Déjeuner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			     3ème session :   </a:t>
            </a:r>
          </a:p>
          <a:p>
            <a:pPr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                  COMMUNICATIONS LIBRES    5 MINUTES + 2 DE DISCUSSION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  <a:tabLst>
                <a:tab pos="630555" algn="l"/>
              </a:tabLst>
            </a:pPr>
            <a:r>
              <a:rPr lang="fr-FR" sz="105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Modérateur: Pr D DENIS – Pr A DARUICH</a:t>
            </a:r>
            <a:endParaRPr lang="fr-FR" sz="1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endParaRPr lang="fr-FR" sz="1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 h 00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  <a:tabLst>
                <a:tab pos="450215" algn="l"/>
                <a:tab pos="540385" algn="l"/>
                <a:tab pos="630555" algn="l"/>
                <a:tab pos="900430" algn="l"/>
                <a:tab pos="4951095" algn="l"/>
              </a:tabLst>
            </a:pPr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h 00	CONCLUSION                                                                                                  DT N Guyen</a:t>
            </a:r>
            <a:r>
              <a:rPr lang="fr-FR" sz="105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  <a:buNone/>
              <a:tabLst>
                <a:tab pos="630555" algn="l"/>
                <a:tab pos="4140835" algn="l"/>
                <a:tab pos="5022215" algn="l"/>
              </a:tabLst>
            </a:pPr>
            <a:r>
              <a:rPr lang="fr-F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CORRESPONDANCE : Service d’Ophtalmologie HEGP</a:t>
            </a: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20, Rue Leblanc 75015 PARIS</a:t>
            </a:r>
          </a:p>
          <a:p>
            <a:pPr>
              <a:tabLst>
                <a:tab pos="630555" algn="l"/>
                <a:tab pos="4410710" algn="l"/>
                <a:tab pos="4591050" algn="l"/>
              </a:tabLst>
            </a:pPr>
            <a:r>
              <a:rPr lang="fr-FR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Tél : 01 56 09 34 66 – Fax : 01 56 09 33 43 - Courriel : contact.afop@gmail.com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8C2EE6B-51EB-D4AB-3328-0B843FFC4B3A}"/>
              </a:ext>
            </a:extLst>
          </p:cNvPr>
          <p:cNvSpPr txBox="1"/>
          <p:nvPr/>
        </p:nvSpPr>
        <p:spPr>
          <a:xfrm>
            <a:off x="533400" y="585617"/>
            <a:ext cx="6934200" cy="7083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38505" algn="ctr">
              <a:lnSpc>
                <a:spcPct val="115000"/>
              </a:lnSpc>
              <a:spcAft>
                <a:spcPts val="1000"/>
              </a:spcAft>
              <a:tabLst>
                <a:tab pos="5022215" algn="l"/>
              </a:tabLst>
            </a:pPr>
            <a:r>
              <a:rPr lang="fr-F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INSCRIPTIONS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OPHTALMOLOGISTE, PEDIATRE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160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220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ORTHOPTISTE, AUTRES PROFESSIONNEL</a:t>
            </a:r>
            <a:r>
              <a:rPr lang="fr-FR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SANTE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110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170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ETUDIANT, INTERNE, CCA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Avant le 31 décembre 2026                                                	  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Après le 31 décembre 2026                                             	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110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0880" algn="l"/>
                <a:tab pos="522097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TARIF UNIQUE POUR LES PARTICIPANTS ETRANGERS     	  50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Euros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COTISATION 2026 (60</a:t>
            </a: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Euros) INCLUSE dans l’inscription et donnant accès au site www.ophta-pedia.info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828800" algn="l"/>
              </a:tabLs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PAIEMENT EN LIGNE 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sur le site </a:t>
            </a: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Ophtapédia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OU PAR CHEQUE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à libeller à l'ordre de: "ASSOCIATION FRANCAISE D'OPHTALMO-PEDIATRIE" </a:t>
            </a:r>
          </a:p>
          <a:p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à envoyer à : 	Secrétariat du Docteur C. ORSSAUD                                                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Hôpital Européen Georges Pompidou                                                                                  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Service d'Ophtalmologie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>
              <a:tabLst>
                <a:tab pos="900430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 rue Leblanc 75015 PARIS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40385" algn="l"/>
                <a:tab pos="630555" algn="l"/>
                <a:tab pos="4951095" algn="l"/>
              </a:tabLs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30555" algn="l"/>
                <a:tab pos="4140835" algn="l"/>
                <a:tab pos="5022215" algn="l"/>
              </a:tabLst>
            </a:pPr>
            <a:r>
              <a:rPr lang="fr-FR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02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12692" y="3515381"/>
            <a:ext cx="3749467" cy="57287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203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513</Words>
  <Application>Microsoft Office PowerPoint</Application>
  <PresentationFormat>Personnalisé</PresentationFormat>
  <Paragraphs>78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Calibri</vt:lpstr>
      <vt:lpstr>Calibri Light</vt:lpstr>
      <vt:lpstr>Courier New</vt:lpstr>
      <vt:lpstr>Monotype Corsiva</vt:lpstr>
      <vt:lpstr>Times New Roman</vt:lpstr>
      <vt:lpstr>Office Theme</vt:lpstr>
      <vt:lpstr>ASSOCIATION FRANCAISE  D'OPHTALMO-PÉDIATRIE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Tim</dc:creator>
  <cp:lastModifiedBy>Chris ORSSAUD</cp:lastModifiedBy>
  <cp:revision>47</cp:revision>
  <cp:lastPrinted>2023-11-08T11:04:45Z</cp:lastPrinted>
  <dcterms:created xsi:type="dcterms:W3CDTF">2019-10-20T09:15:33Z</dcterms:created>
  <dcterms:modified xsi:type="dcterms:W3CDTF">2025-11-10T20:16:51Z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2019-10-20T00:00:00Z</vt:filetime>
  </property>
</Properties>
</file>