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7620000" cy="9906000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main" initials="R" lastIdx="1" clrIdx="0">
    <p:extLst>
      <p:ext uri="{19B8F6BF-5375-455C-9EA6-DF929625EA0E}">
        <p15:presenceInfo xmlns:p15="http://schemas.microsoft.com/office/powerpoint/2012/main" userId="S::Romain.Praud@audioptic.fr::290209b9-2c43-44a1-999d-ad789ae37393" providerId="AD"/>
      </p:ext>
    </p:extLst>
  </p:cmAuthor>
  <p:cmAuthor id="2" name="ORSSAUD Christophe" initials="OC" lastIdx="4" clrIdx="1">
    <p:extLst>
      <p:ext uri="{19B8F6BF-5375-455C-9EA6-DF929625EA0E}">
        <p15:presenceInfo xmlns:p15="http://schemas.microsoft.com/office/powerpoint/2012/main" userId="S-1-5-21-3834895988-1951830915-283893654-2460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0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>
      <p:cViewPr>
        <p:scale>
          <a:sx n="112" d="100"/>
          <a:sy n="112" d="100"/>
        </p:scale>
        <p:origin x="328" y="-29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 Silva, Marie-Christine" userId="60ba3bb5-0ae1-495e-b742-d584b7b830cb" providerId="ADAL" clId="{3818AB09-B65D-49BB-AE57-054D5907735F}"/>
    <pc:docChg chg="undo custSel modSld">
      <pc:chgData name="E Silva, Marie-Christine" userId="60ba3bb5-0ae1-495e-b742-d584b7b830cb" providerId="ADAL" clId="{3818AB09-B65D-49BB-AE57-054D5907735F}" dt="2026-10-15T09:12:37.206" v="315" actId="20577"/>
      <pc:docMkLst>
        <pc:docMk/>
      </pc:docMkLst>
      <pc:sldChg chg="modSp mod">
        <pc:chgData name="E Silva, Marie-Christine" userId="60ba3bb5-0ae1-495e-b742-d584b7b830cb" providerId="ADAL" clId="{3818AB09-B65D-49BB-AE57-054D5907735F}" dt="2026-10-09T13:43:57.348" v="114" actId="1076"/>
        <pc:sldMkLst>
          <pc:docMk/>
          <pc:sldMk cId="0" sldId="256"/>
        </pc:sldMkLst>
        <pc:spChg chg="mod">
          <ac:chgData name="E Silva, Marie-Christine" userId="60ba3bb5-0ae1-495e-b742-d584b7b830cb" providerId="ADAL" clId="{3818AB09-B65D-49BB-AE57-054D5907735F}" dt="2026-10-09T13:43:57.348" v="114" actId="1076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E Silva, Marie-Christine" userId="60ba3bb5-0ae1-495e-b742-d584b7b830cb" providerId="ADAL" clId="{3818AB09-B65D-49BB-AE57-054D5907735F}" dt="2026-10-15T09:12:37.206" v="315" actId="20577"/>
        <pc:sldMkLst>
          <pc:docMk/>
          <pc:sldMk cId="0" sldId="257"/>
        </pc:sldMkLst>
        <pc:spChg chg="mod">
          <ac:chgData name="E Silva, Marie-Christine" userId="60ba3bb5-0ae1-495e-b742-d584b7b830cb" providerId="ADAL" clId="{3818AB09-B65D-49BB-AE57-054D5907735F}" dt="2026-10-15T09:12:37.206" v="315" actId="20577"/>
          <ac:spMkLst>
            <pc:docMk/>
            <pc:sldMk cId="0" sldId="257"/>
            <ac:spMk id="20" creationId="{00000000-0000-0000-0000-000000000000}"/>
          </ac:spMkLst>
        </pc:spChg>
      </pc:sldChg>
      <pc:sldChg chg="modSp mod">
        <pc:chgData name="E Silva, Marie-Christine" userId="60ba3bb5-0ae1-495e-b742-d584b7b830cb" providerId="ADAL" clId="{3818AB09-B65D-49BB-AE57-054D5907735F}" dt="2026-10-15T09:08:07.643" v="248" actId="20577"/>
        <pc:sldMkLst>
          <pc:docMk/>
          <pc:sldMk cId="2059023846" sldId="260"/>
        </pc:sldMkLst>
        <pc:spChg chg="mod">
          <ac:chgData name="E Silva, Marie-Christine" userId="60ba3bb5-0ae1-495e-b742-d584b7b830cb" providerId="ADAL" clId="{3818AB09-B65D-49BB-AE57-054D5907735F}" dt="2026-10-15T09:08:07.643" v="248" actId="20577"/>
          <ac:spMkLst>
            <pc:docMk/>
            <pc:sldMk cId="2059023846" sldId="260"/>
            <ac:spMk id="3" creationId="{18C2EE6B-51EB-D4AB-3328-0B843FFC4B3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3070860"/>
            <a:ext cx="5829300" cy="20802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547360"/>
            <a:ext cx="4800600" cy="247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6858000" cy="990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26819" y="2601557"/>
            <a:ext cx="2281449" cy="2421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529584" y="5023148"/>
            <a:ext cx="2381967" cy="29775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278380"/>
            <a:ext cx="298323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463551" y="1257300"/>
            <a:ext cx="7785103" cy="2997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278380"/>
            <a:ext cx="6172200" cy="6537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9212580"/>
            <a:ext cx="219456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9212580"/>
            <a:ext cx="1577340" cy="495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1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04800"/>
            <a:ext cx="5410200" cy="1048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05410" marR="5080" indent="-93345" algn="ctr">
              <a:lnSpc>
                <a:spcPct val="100000"/>
              </a:lnSpc>
              <a:spcBef>
                <a:spcPts val="110"/>
              </a:spcBef>
            </a:pPr>
            <a:r>
              <a:rPr sz="3350" b="0" spc="-55" dirty="0">
                <a:solidFill>
                  <a:srgbClr val="FFFFFF"/>
                </a:solidFill>
                <a:latin typeface="Calibri Light"/>
                <a:cs typeface="Calibri Light"/>
              </a:rPr>
              <a:t>ASSOCIATION</a:t>
            </a:r>
            <a:r>
              <a:rPr sz="3350" b="0" spc="-12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350" b="0" spc="-30" dirty="0">
                <a:solidFill>
                  <a:srgbClr val="FFFFFF"/>
                </a:solidFill>
                <a:latin typeface="Calibri Light"/>
                <a:cs typeface="Calibri Light"/>
              </a:rPr>
              <a:t>FRANCAISE  </a:t>
            </a:r>
            <a:r>
              <a:rPr sz="3350" b="0" spc="-60" dirty="0">
                <a:solidFill>
                  <a:srgbClr val="FFFFFF"/>
                </a:solidFill>
                <a:latin typeface="Calibri Light"/>
                <a:cs typeface="Calibri Light"/>
              </a:rPr>
              <a:t>D'OPHTALMO-PÉDIATRIE</a:t>
            </a:r>
            <a:endParaRPr sz="3350" dirty="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80005" y="1905000"/>
            <a:ext cx="349186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sz="2950" b="0" spc="-30" dirty="0">
                <a:solidFill>
                  <a:srgbClr val="FFFFFF"/>
                </a:solidFill>
                <a:latin typeface="Calibri Light"/>
                <a:cs typeface="Calibri Light"/>
              </a:rPr>
              <a:t>Samedi </a:t>
            </a:r>
            <a:r>
              <a:rPr lang="fr-FR" sz="2950" b="0" spc="-15" dirty="0">
                <a:solidFill>
                  <a:srgbClr val="FFFFFF"/>
                </a:solidFill>
                <a:latin typeface="Calibri Light"/>
                <a:cs typeface="Calibri Light"/>
              </a:rPr>
              <a:t>16</a:t>
            </a:r>
            <a:r>
              <a:rPr sz="2950" b="0" spc="-1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lang="en-US" sz="2950" b="0" spc="-30" noProof="1">
                <a:solidFill>
                  <a:srgbClr val="FFFFFF"/>
                </a:solidFill>
                <a:latin typeface="Calibri Light"/>
                <a:cs typeface="Calibri Light"/>
              </a:rPr>
              <a:t>Janvier</a:t>
            </a:r>
            <a:r>
              <a:rPr sz="2950" b="0" spc="-229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950" b="0" spc="-20" dirty="0">
                <a:solidFill>
                  <a:srgbClr val="FFFFFF"/>
                </a:solidFill>
                <a:latin typeface="Calibri Light"/>
                <a:cs typeface="Calibri Light"/>
              </a:rPr>
              <a:t>20</a:t>
            </a:r>
            <a:r>
              <a:rPr lang="fr-FR" sz="2950" b="0" spc="-20" dirty="0">
                <a:solidFill>
                  <a:srgbClr val="FFFFFF"/>
                </a:solidFill>
                <a:latin typeface="Calibri Light"/>
                <a:cs typeface="Calibri Light"/>
              </a:rPr>
              <a:t>27</a:t>
            </a:r>
            <a:endParaRPr sz="2950" dirty="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7694" y="8077200"/>
            <a:ext cx="3488690" cy="135001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62230" algn="ctr">
              <a:lnSpc>
                <a:spcPct val="100000"/>
              </a:lnSpc>
              <a:spcBef>
                <a:spcPts val="575"/>
              </a:spcBef>
            </a:pPr>
            <a:r>
              <a:rPr sz="2500" b="1" i="1" spc="5" dirty="0">
                <a:solidFill>
                  <a:srgbClr val="FFFFFF"/>
                </a:solidFill>
                <a:latin typeface="Monotype Corsiva"/>
                <a:cs typeface="Monotype Corsiva"/>
              </a:rPr>
              <a:t>Maison de </a:t>
            </a:r>
            <a:r>
              <a:rPr sz="2500" b="1" i="1" dirty="0">
                <a:solidFill>
                  <a:srgbClr val="FFFFFF"/>
                </a:solidFill>
                <a:latin typeface="Monotype Corsiva"/>
                <a:cs typeface="Monotype Corsiva"/>
              </a:rPr>
              <a:t>l’Amérique</a:t>
            </a:r>
            <a:r>
              <a:rPr sz="2500" b="1" i="1" spc="-60" dirty="0">
                <a:solidFill>
                  <a:srgbClr val="FFFFFF"/>
                </a:solidFill>
                <a:latin typeface="Monotype Corsiva"/>
                <a:cs typeface="Monotype Corsiva"/>
              </a:rPr>
              <a:t> </a:t>
            </a:r>
            <a:r>
              <a:rPr sz="2500" b="1" i="1" spc="5" dirty="0">
                <a:solidFill>
                  <a:srgbClr val="FFFFFF"/>
                </a:solidFill>
                <a:latin typeface="Monotype Corsiva"/>
                <a:cs typeface="Monotype Corsiva"/>
              </a:rPr>
              <a:t>Latine</a:t>
            </a:r>
            <a:endParaRPr sz="2500" dirty="0">
              <a:latin typeface="Monotype Corsiva"/>
              <a:cs typeface="Monotype Corsiva"/>
            </a:endParaRPr>
          </a:p>
          <a:p>
            <a:pPr algn="ctr">
              <a:lnSpc>
                <a:spcPct val="100000"/>
              </a:lnSpc>
              <a:spcBef>
                <a:spcPts val="480"/>
              </a:spcBef>
            </a:pPr>
            <a:r>
              <a:rPr sz="2500" b="1" i="1" spc="5" dirty="0">
                <a:solidFill>
                  <a:srgbClr val="FFFFFF"/>
                </a:solidFill>
                <a:latin typeface="Monotype Corsiva"/>
                <a:cs typeface="Monotype Corsiva"/>
              </a:rPr>
              <a:t>217, </a:t>
            </a:r>
            <a:r>
              <a:rPr sz="2500" b="1" i="1" spc="10" dirty="0">
                <a:solidFill>
                  <a:srgbClr val="FFFFFF"/>
                </a:solidFill>
                <a:latin typeface="Monotype Corsiva"/>
                <a:cs typeface="Monotype Corsiva"/>
              </a:rPr>
              <a:t>Boulevard</a:t>
            </a:r>
            <a:r>
              <a:rPr sz="2500" b="1" i="1" spc="-95" dirty="0">
                <a:solidFill>
                  <a:srgbClr val="FFFFFF"/>
                </a:solidFill>
                <a:latin typeface="Monotype Corsiva"/>
                <a:cs typeface="Monotype Corsiva"/>
              </a:rPr>
              <a:t> </a:t>
            </a:r>
            <a:r>
              <a:rPr sz="2500" b="1" i="1" spc="5" dirty="0">
                <a:solidFill>
                  <a:srgbClr val="FFFFFF"/>
                </a:solidFill>
                <a:latin typeface="Monotype Corsiva"/>
                <a:cs typeface="Monotype Corsiva"/>
              </a:rPr>
              <a:t>Saint-Germain</a:t>
            </a:r>
            <a:endParaRPr sz="2500" dirty="0">
              <a:latin typeface="Monotype Corsiva"/>
              <a:cs typeface="Monotype Corsiva"/>
            </a:endParaRPr>
          </a:p>
          <a:p>
            <a:pPr marL="63500" algn="ctr">
              <a:lnSpc>
                <a:spcPct val="100000"/>
              </a:lnSpc>
              <a:spcBef>
                <a:spcPts val="470"/>
              </a:spcBef>
              <a:tabLst>
                <a:tab pos="909955" algn="l"/>
              </a:tabLst>
            </a:pPr>
            <a:r>
              <a:rPr sz="2500" b="1" i="1" spc="10" dirty="0">
                <a:solidFill>
                  <a:srgbClr val="FFFFFF"/>
                </a:solidFill>
                <a:latin typeface="Monotype Corsiva"/>
                <a:cs typeface="Monotype Corsiva"/>
              </a:rPr>
              <a:t>75007	PARIS</a:t>
            </a:r>
            <a:endParaRPr sz="2500" dirty="0">
              <a:latin typeface="Monotype Corsiva"/>
              <a:cs typeface="Monotype Corsi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473710" y="388366"/>
            <a:ext cx="533400" cy="571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3135" y="388366"/>
            <a:ext cx="533400" cy="571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04800" y="23248"/>
            <a:ext cx="7151054" cy="9783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tabLst>
                <a:tab pos="450215" algn="l"/>
              </a:tabLst>
            </a:pP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tabLst>
                <a:tab pos="450215" algn="l"/>
              </a:tabLst>
            </a:pPr>
            <a:r>
              <a:rPr lang="fr-FR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FRANCAISE D’OPHTALMO-PEDIATRIE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tabLst>
                <a:tab pos="450215" algn="l"/>
              </a:tabLst>
            </a:pPr>
            <a:endParaRPr lang="fr-FR" sz="1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buNone/>
              <a:tabLst>
                <a:tab pos="450215" algn="l"/>
              </a:tabLst>
            </a:pPr>
            <a:r>
              <a:rPr lang="fr-FR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SAMEDI 16 JANVIER 2027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buNone/>
              <a:tabLst>
                <a:tab pos="450215" algn="l"/>
              </a:tabLst>
            </a:pP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fr-FR" sz="10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105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10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session : </a:t>
            </a:r>
            <a:endParaRPr lang="fr-FR" sz="1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MYOPIE DE L’ENFANT : SOYONS PRATIQUE</a:t>
            </a:r>
            <a:endParaRPr lang="fr-FR" sz="1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Modérateurs : Pr P. </a:t>
            </a:r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LEBRANCHU</a:t>
            </a: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Dr A. AZIZ </a:t>
            </a:r>
            <a:endParaRPr lang="fr-FR" sz="1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fr-FR" sz="1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h 00 	Accueil des participants	C. </a:t>
            </a:r>
            <a:r>
              <a:rPr lang="fr-FR" sz="105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Orssaud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h 05	Les 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méthodes de freination disponibles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D. Bremond Gignac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88582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h 20	Quand, comment et par quoi débuter 	P. Lebranchu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88582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h 35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Comment surveiller et quand et comment arrêter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Sauer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 h 50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 pratiques et pièges : qu’auriez-vous fait ?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M. Robert / D. Nguyen</a:t>
            </a:r>
          </a:p>
          <a:p>
            <a:pPr>
              <a:lnSpc>
                <a:spcPct val="115000"/>
              </a:lnSpc>
              <a:buNone/>
              <a:tabLst>
                <a:tab pos="630555" algn="l"/>
                <a:tab pos="88582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h 05	Discussion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h 15 	Pause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2</a:t>
            </a:r>
            <a:r>
              <a:rPr lang="fr-FR" sz="105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nde</a:t>
            </a:r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session : </a:t>
            </a:r>
            <a:endParaRPr lang="fr-FR" sz="1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buNone/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ACTUALITE DU GLAUCOME CONGENITAL</a:t>
            </a:r>
          </a:p>
          <a:p>
            <a:pPr algn="ctr">
              <a:lnSpc>
                <a:spcPct val="100000"/>
              </a:lnSpc>
              <a:buNone/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Modérateurs : Pr M. </a:t>
            </a:r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ROBERT - Pr A. SAUER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  <a:tabLst>
                <a:tab pos="4591050" algn="l"/>
              </a:tabLst>
            </a:pPr>
            <a:r>
              <a:rPr lang="fr-FR" sz="10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h 45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point sur la génétique du glaucome congénital	A. Aziz</a:t>
            </a:r>
          </a:p>
          <a:p>
            <a:pPr>
              <a:lnSpc>
                <a:spcPct val="100000"/>
              </a:lnSpc>
              <a:buNone/>
              <a:tabLst>
                <a:tab pos="630555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h 00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 nouveautés dans la prise en charge des glaucomes congénitaux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P. Dureau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  <a:tabLst>
                <a:tab pos="630555" algn="l"/>
                <a:tab pos="4410710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h 15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Glaucome chez l’enfant opéré de cataracte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H. </a:t>
            </a:r>
            <a:r>
              <a:rPr lang="fr-FR" sz="10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Bouvarel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buNone/>
              <a:tabLst>
                <a:tab pos="630555" algn="l"/>
                <a:tab pos="4410710" algn="l"/>
                <a:tab pos="459105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h 30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Prise en charge de la malvoyance chez l’enfant glaucomateux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Le Bail</a:t>
            </a:r>
          </a:p>
          <a:p>
            <a:pPr>
              <a:lnSpc>
                <a:spcPct val="100000"/>
              </a:lnSpc>
              <a:buNone/>
              <a:tabLst>
                <a:tab pos="630555" algn="l"/>
                <a:tab pos="4410710" algn="l"/>
                <a:tab pos="4591050" algn="l"/>
              </a:tabLst>
            </a:pP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 h 45	Lunettes connectées et autres dispositifs utilisant l’IA		R. Praud</a:t>
            </a:r>
          </a:p>
          <a:p>
            <a:pPr>
              <a:lnSpc>
                <a:spcPct val="115000"/>
              </a:lnSpc>
              <a:buNone/>
              <a:tabLst>
                <a:tab pos="630555" algn="l"/>
                <a:tab pos="4410710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h </a:t>
            </a: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Discussion</a:t>
            </a:r>
          </a:p>
          <a:p>
            <a:pPr>
              <a:lnSpc>
                <a:spcPct val="115000"/>
              </a:lnSpc>
              <a:buNone/>
              <a:tabLst>
                <a:tab pos="630555" algn="l"/>
                <a:tab pos="4410710" algn="l"/>
              </a:tabLst>
            </a:pP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h 10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Conférencier Invité : 	Michel TERESTCHENKO 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Voir le monde autrement. La cécité expliquée aux voyants ou à ceux qui se croient tels</a:t>
            </a:r>
            <a:endParaRPr lang="fr-FR" sz="10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h 00 	Déjeuner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  <a:tabLst>
                <a:tab pos="630555" algn="l"/>
              </a:tabLst>
            </a:pPr>
            <a:r>
              <a:rPr lang="fr-FR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14h15	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tabLst>
                <a:tab pos="630555" algn="l"/>
              </a:tabLst>
            </a:pPr>
            <a:r>
              <a:rPr lang="fr-FR" sz="105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				              3ème session :   </a:t>
            </a:r>
          </a:p>
          <a:p>
            <a:pPr lvl="1">
              <a:lnSpc>
                <a:spcPct val="115000"/>
              </a:lnSpc>
              <a:tabLst>
                <a:tab pos="630555" algn="l"/>
              </a:tabLst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                  	                     </a:t>
            </a:r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RONDE : LE DEPISTAGE</a:t>
            </a:r>
            <a:endParaRPr lang="fr-FR" sz="10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ctr">
              <a:tabLst>
                <a:tab pos="630555" algn="l"/>
              </a:tabLst>
            </a:pPr>
            <a:r>
              <a:rPr lang="fr-FR" sz="105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Modérateurs </a:t>
            </a:r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Pr D. BREMOND GIGNAC - Pr JL. DUFIER</a:t>
            </a:r>
          </a:p>
          <a:p>
            <a:pPr lvl="1" algn="ctr"/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Qu’est ce qui existe, vers quoi faut-il tendre, par qui et quel moyen</a:t>
            </a:r>
          </a:p>
          <a:p>
            <a:pPr lvl="1" algn="ctr"/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  <a:r>
              <a:rPr lang="fr-FR" sz="105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Orssaud</a:t>
            </a:r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M. </a:t>
            </a:r>
            <a:r>
              <a:rPr lang="fr-FR" sz="105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Dall'Angello</a:t>
            </a:r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E. Bui Quoc</a:t>
            </a:r>
          </a:p>
          <a:p>
            <a:pPr>
              <a:lnSpc>
                <a:spcPct val="115000"/>
              </a:lnSpc>
              <a:buNone/>
              <a:tabLst>
                <a:tab pos="450215" algn="l"/>
                <a:tab pos="540385" algn="l"/>
                <a:tab pos="630555" algn="l"/>
                <a:tab pos="900430" algn="l"/>
                <a:tab pos="4951095" algn="l"/>
              </a:tabLst>
            </a:pPr>
            <a:endParaRPr lang="fr-FR" sz="1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buNone/>
              <a:tabLst>
                <a:tab pos="450215" algn="l"/>
                <a:tab pos="540385" algn="l"/>
                <a:tab pos="630555" algn="l"/>
                <a:tab pos="900430" algn="l"/>
                <a:tab pos="4951095" algn="l"/>
              </a:tabLst>
            </a:pPr>
            <a:r>
              <a:rPr lang="fr-FR" sz="1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h 15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fr-FR" sz="105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4ème session :   </a:t>
            </a:r>
          </a:p>
          <a:p>
            <a:pPr algn="ctr"/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COMMUNICATIONS LIBRES    5 MINUTES  DE PRESENTATION + 2 MINUTES DE DISCUSSION</a:t>
            </a:r>
          </a:p>
          <a:p>
            <a:pPr algn="ctr"/>
            <a:r>
              <a:rPr lang="fr-FR" sz="105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Modérateurs : Pr D. DENIS - Pr A. DARUICH</a:t>
            </a:r>
          </a:p>
          <a:p>
            <a:pPr>
              <a:lnSpc>
                <a:spcPct val="115000"/>
              </a:lnSpc>
              <a:buNone/>
              <a:tabLst>
                <a:tab pos="450215" algn="l"/>
                <a:tab pos="540385" algn="l"/>
                <a:tab pos="630555" algn="l"/>
                <a:tab pos="900430" algn="l"/>
                <a:tab pos="4951095" algn="l"/>
              </a:tabLst>
            </a:pPr>
            <a:r>
              <a:rPr lang="fr-F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630555" algn="l"/>
                <a:tab pos="4140835" algn="l"/>
              </a:tabLst>
            </a:pPr>
            <a:r>
              <a:rPr lang="fr-FR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CORRESPONDANCE : Service d’Ophtalmologie HEGP</a:t>
            </a:r>
          </a:p>
          <a:p>
            <a:pPr>
              <a:lnSpc>
                <a:spcPct val="115000"/>
              </a:lnSpc>
              <a:tabLst>
                <a:tab pos="630555" algn="l"/>
                <a:tab pos="4140835" algn="l"/>
              </a:tabLst>
            </a:pPr>
            <a:r>
              <a:rPr lang="fr-FR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20, Rue Leblanc 75015 PARIS</a:t>
            </a:r>
          </a:p>
          <a:p>
            <a:pPr>
              <a:lnSpc>
                <a:spcPct val="115000"/>
              </a:lnSpc>
              <a:tabLst>
                <a:tab pos="630555" algn="l"/>
                <a:tab pos="4140835" algn="l"/>
              </a:tabLst>
            </a:pPr>
            <a:r>
              <a:rPr lang="fr-FR" sz="105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Tél : 01 56 09 34 66 – Fax : 01 56 09 33 43 - Courriel : contact.afop@gmail.com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8C2EE6B-51EB-D4AB-3328-0B843FFC4B3A}"/>
              </a:ext>
            </a:extLst>
          </p:cNvPr>
          <p:cNvSpPr txBox="1"/>
          <p:nvPr/>
        </p:nvSpPr>
        <p:spPr>
          <a:xfrm>
            <a:off x="533400" y="585617"/>
            <a:ext cx="6934200" cy="7083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738505" algn="ctr">
              <a:lnSpc>
                <a:spcPct val="115000"/>
              </a:lnSpc>
              <a:spcAft>
                <a:spcPts val="1000"/>
              </a:spcAft>
              <a:tabLst>
                <a:tab pos="5022215" algn="l"/>
              </a:tabLst>
            </a:pPr>
            <a:r>
              <a:rPr lang="fr-FR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INSCRIPTIONS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OPHTALMOLOGISTE, PEDIATRE</a:t>
            </a:r>
            <a:endParaRPr lang="fr-FR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Avant le 31 décembre 2026                                             	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Après le 31 décembre 2026                                              	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220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</a:tabLst>
            </a:pP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ORTHOPTISTE, AUTRES PROFESSIONNEL</a:t>
            </a:r>
            <a:r>
              <a:rPr lang="fr-FR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SANTE</a:t>
            </a:r>
            <a:endParaRPr lang="fr-FR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Avant le 31 décembre 2026                                                	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110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 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Après le 31 décembre 2026                                               	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170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ETUDIANT, INTERNE, CCA</a:t>
            </a:r>
            <a:endParaRPr lang="fr-FR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Avant le 31 décembre 2026                                                	  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60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Après le 31 décembre 2026                                             	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110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00880" algn="l"/>
                <a:tab pos="522097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00880" algn="l"/>
                <a:tab pos="5220970" algn="l"/>
              </a:tabLst>
            </a:pP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TARIF UNIQUE POUR LES PARTICIPANTS ETRANGERS     	  50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Euros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COTISATION 2027 (60</a:t>
            </a: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Euros) INCLUSE dans l’inscription et donnant accès au site www.ophta-pedia.info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28800" algn="l"/>
              </a:tabLst>
            </a:pPr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PAIEMENT EN LIGNE </a:t>
            </a: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sur le site </a:t>
            </a:r>
            <a:r>
              <a:rPr lang="fr-FR" sz="12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Ophtapédia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OU PAR CHEQUE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libeller à l'ordre de: "ASSOCIATION FRANCAISE D'OPHTALMO-PEDIATRIE" </a:t>
            </a:r>
          </a:p>
          <a:p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90043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à envoyer à : 	Secrétariat du Docteur C. ORSSAUD                                                 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90043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Hôpital Européen Georges Pompidou                                                                                  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>
              <a:tabLst>
                <a:tab pos="90043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Service d'Ophtalmologie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>
              <a:tabLst>
                <a:tab pos="900430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 rue Leblanc 75015 PARIS 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450215" algn="l"/>
                <a:tab pos="540385" algn="l"/>
                <a:tab pos="630555" algn="l"/>
                <a:tab pos="4951095" algn="l"/>
              </a:tabLst>
            </a:pPr>
            <a:r>
              <a:rPr lang="fr-FR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tabLst>
                <a:tab pos="630555" algn="l"/>
                <a:tab pos="4140835" algn="l"/>
                <a:tab pos="5022215" algn="l"/>
              </a:tabLst>
            </a:pPr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23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2692" y="3515381"/>
            <a:ext cx="3749467" cy="57287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2031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</TotalTime>
  <Words>562</Words>
  <Application>Microsoft Office PowerPoint</Application>
  <PresentationFormat>Personnalisé</PresentationFormat>
  <Paragraphs>79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Calibri</vt:lpstr>
      <vt:lpstr>Calibri Light</vt:lpstr>
      <vt:lpstr>Courier New</vt:lpstr>
      <vt:lpstr>Monotype Corsiva</vt:lpstr>
      <vt:lpstr>Times New Roman</vt:lpstr>
      <vt:lpstr>Office Theme</vt:lpstr>
      <vt:lpstr>ASSOCIATION FRANCAISE  D'OPHTALMO-PÉDIATRIE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Tim</dc:creator>
  <cp:lastModifiedBy>E Silva, Marie-Christine</cp:lastModifiedBy>
  <cp:revision>50</cp:revision>
  <cp:lastPrinted>2026-09-24T09:25:35Z</cp:lastPrinted>
  <dcterms:created xsi:type="dcterms:W3CDTF">2019-10-20T09:15:33Z</dcterms:created>
  <dcterms:modified xsi:type="dcterms:W3CDTF">2026-10-15T09:12:47Z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2018-10-05T00:00:00Z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2019-10-20T00:00:00Z</vt:filetime>
  </property>
</Properties>
</file>